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3" r:id="rId2"/>
    <p:sldId id="273" r:id="rId3"/>
    <p:sldId id="264" r:id="rId4"/>
    <p:sldId id="266" r:id="rId5"/>
    <p:sldId id="274" r:id="rId6"/>
    <p:sldId id="267" r:id="rId7"/>
    <p:sldId id="276" r:id="rId8"/>
    <p:sldId id="277" r:id="rId9"/>
    <p:sldId id="278" r:id="rId10"/>
    <p:sldId id="279" r:id="rId11"/>
    <p:sldId id="281" r:id="rId12"/>
    <p:sldId id="282" r:id="rId13"/>
    <p:sldId id="283" r:id="rId14"/>
    <p:sldId id="284" r:id="rId15"/>
    <p:sldId id="285" r:id="rId16"/>
    <p:sldId id="286" r:id="rId17"/>
    <p:sldId id="262" r:id="rId18"/>
    <p:sldId id="271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548"/>
    <a:srgbClr val="003E74"/>
    <a:srgbClr val="0085CA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96"/>
    <p:restoredTop sz="88532"/>
  </p:normalViewPr>
  <p:slideViewPr>
    <p:cSldViewPr snapToGrid="0" snapToObjects="1">
      <p:cViewPr varScale="1">
        <p:scale>
          <a:sx n="118" d="100"/>
          <a:sy n="118" d="100"/>
        </p:scale>
        <p:origin x="208" y="4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720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 smtClean="0">
                <a:solidFill>
                  <a:srgbClr val="003E74"/>
                </a:solidFill>
              </a:rPr>
              <a:t>Name of presentation</a:t>
            </a:r>
            <a:endParaRPr lang="en-US" b="1" dirty="0">
              <a:solidFill>
                <a:srgbClr val="003E74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EE2D-335A-3546-9D75-E17F32E16FE9}" type="datetime3">
              <a:rPr lang="en-GB" smtClean="0">
                <a:solidFill>
                  <a:srgbClr val="003E74"/>
                </a:solidFill>
              </a:rPr>
              <a:t>1 September, 2019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8D35C32B-10D1-1447-A35B-280119DE9D12}" type="datetime3">
              <a:rPr lang="en-GB" smtClean="0"/>
              <a:pPr/>
              <a:t>1 September, 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5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53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-Explain</a:t>
            </a:r>
            <a:r>
              <a:rPr lang="en-US" baseline="0" dirty="0" smtClean="0"/>
              <a:t> how </a:t>
            </a:r>
            <a:r>
              <a:rPr lang="en-US" baseline="0" dirty="0" err="1" smtClean="0"/>
              <a:t>mnist</a:t>
            </a:r>
            <a:r>
              <a:rPr lang="en-US" baseline="0" dirty="0" smtClean="0"/>
              <a:t> is high dimensional</a:t>
            </a:r>
          </a:p>
          <a:p>
            <a:r>
              <a:rPr lang="en-US" baseline="0" dirty="0" smtClean="0"/>
              <a:t>-Model can reduce dimension and preserve the important information (the actual number)</a:t>
            </a:r>
          </a:p>
          <a:p>
            <a:r>
              <a:rPr lang="en-US" baseline="0" dirty="0" smtClean="0"/>
              <a:t>-The number is its feature for us the feature is not a number but physical properties from the seismic data.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9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37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9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56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57124"/>
            <a:ext cx="6400800" cy="45338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572517"/>
            <a:ext cx="8229600" cy="857250"/>
          </a:xfrm>
        </p:spPr>
        <p:txBody>
          <a:bodyPr/>
          <a:lstStyle>
            <a:lvl1pPr algn="l"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955186"/>
            <a:ext cx="6400800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 smtClean="0"/>
              <a:t>Click to edit author name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201175" y="497144"/>
            <a:ext cx="3485626" cy="234218"/>
          </a:xfrm>
        </p:spPr>
        <p:txBody>
          <a:bodyPr/>
          <a:lstStyle>
            <a:lvl1pPr marL="0" indent="0" algn="r">
              <a:buNone/>
              <a:defRPr sz="1000" b="1" baseline="0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MSc Applied </a:t>
            </a:r>
            <a:r>
              <a:rPr lang="en-GB" smtClean="0"/>
              <a:t>Computational Science and Engineering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09/09/2019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082581"/>
            <a:ext cx="3711608" cy="718386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159487"/>
            <a:ext cx="3711608" cy="1615001"/>
          </a:xfrm>
        </p:spPr>
        <p:txBody>
          <a:bodyPr/>
          <a:lstStyle>
            <a:lvl1pPr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118513"/>
            <a:ext cx="3601176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 smtClean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159669"/>
            <a:ext cx="3930650" cy="321370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9936"/>
            <a:ext cx="8229600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1759936"/>
            <a:ext cx="3950878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1759936"/>
            <a:ext cx="3950878" cy="1948997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 smtClean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890251"/>
            <a:ext cx="3951287" cy="48312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 smtClean="0"/>
              <a:t>Click to add quote attribution</a:t>
            </a:r>
            <a:endParaRPr lang="en-US" dirty="0" smtClean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4" y="1759937"/>
            <a:ext cx="3951287" cy="197660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942710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smtClean="0"/>
              <a:t>Click to add caption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8229601" cy="263902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smtClean="0"/>
              <a:t>Click to add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3951287" cy="261141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smtClean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4" y="1115932"/>
            <a:ext cx="3951287" cy="1479401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4" y="2816214"/>
            <a:ext cx="3951287" cy="155715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lege_Powerpoint_Background_16-9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9936"/>
            <a:ext cx="8229600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3501801"/>
            <a:ext cx="6400800" cy="453385"/>
          </a:xfrm>
        </p:spPr>
        <p:txBody>
          <a:bodyPr/>
          <a:lstStyle/>
          <a:p>
            <a:r>
              <a:rPr lang="en-US" sz="2000" dirty="0" smtClean="0"/>
              <a:t>Hugo Coussens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Unsupervised Machine Learning:</a:t>
            </a:r>
            <a:br>
              <a:rPr lang="en-US" sz="3600" dirty="0" smtClean="0"/>
            </a:br>
            <a:r>
              <a:rPr lang="en-US" sz="3200" dirty="0" smtClean="0"/>
              <a:t>An Application in Seismic Data Analysis</a:t>
            </a:r>
            <a:endParaRPr lang="en-US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Project Supervisors: Lukas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Mosser</a:t>
            </a:r>
            <a:r>
              <a:rPr lang="en-US" sz="1400" dirty="0" smtClean="0">
                <a:solidFill>
                  <a:schemeClr val="accent1">
                    <a:lumMod val="75000"/>
                  </a:schemeClr>
                </a:solidFill>
              </a:rPr>
              <a:t> and Professor Olivier </a:t>
            </a:r>
            <a:r>
              <a:rPr lang="en-US" sz="1400" dirty="0" err="1" smtClean="0">
                <a:solidFill>
                  <a:schemeClr val="accent1">
                    <a:lumMod val="75000"/>
                  </a:schemeClr>
                </a:solidFill>
              </a:rPr>
              <a:t>Dubrule</a:t>
            </a:r>
            <a:endParaRPr 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09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2" t="16085" r="9453" b="12592"/>
          <a:stretch/>
        </p:blipFill>
        <p:spPr>
          <a:xfrm>
            <a:off x="4999936" y="1034143"/>
            <a:ext cx="3719521" cy="31895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5" y="1496787"/>
            <a:ext cx="2389414" cy="213522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56038" y="2332095"/>
            <a:ext cx="1142999" cy="46264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798547" y="2332095"/>
            <a:ext cx="990600" cy="462645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113314" y="2101753"/>
            <a:ext cx="1670956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Dimensionality Reduction Models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03171" y="3854324"/>
            <a:ext cx="3929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Helpful?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19" t="21572" r="-2048" b="-976"/>
          <a:stretch/>
        </p:blipFill>
        <p:spPr>
          <a:xfrm>
            <a:off x="151195" y="2409989"/>
            <a:ext cx="1450697" cy="16522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88" y="-44348"/>
            <a:ext cx="1721887" cy="1538707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5400000">
            <a:off x="4239986" y="-227717"/>
            <a:ext cx="598712" cy="3507976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 smtClean="0"/>
              <a:t>Dimensionality Reduction models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115" y="1842075"/>
            <a:ext cx="5290457" cy="2496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05"/>
          <a:stretch/>
        </p:blipFill>
        <p:spPr>
          <a:xfrm>
            <a:off x="1196521" y="4165599"/>
            <a:ext cx="6685643" cy="558801"/>
          </a:xfrm>
          <a:prstGeom prst="rect">
            <a:avLst/>
          </a:prstGeom>
        </p:spPr>
      </p:pic>
      <p:cxnSp>
        <p:nvCxnSpPr>
          <p:cNvPr id="5" name="Straight Arrow Connector 4"/>
          <p:cNvCxnSpPr>
            <a:endCxn id="13" idx="4"/>
          </p:cNvCxnSpPr>
          <p:nvPr/>
        </p:nvCxnSpPr>
        <p:spPr>
          <a:xfrm flipV="1">
            <a:off x="705607" y="2381004"/>
            <a:ext cx="839711" cy="27408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13" idx="4"/>
          </p:cNvCxnSpPr>
          <p:nvPr/>
        </p:nvCxnSpPr>
        <p:spPr>
          <a:xfrm flipV="1">
            <a:off x="1306286" y="2381004"/>
            <a:ext cx="239032" cy="96091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75300" y="1494359"/>
            <a:ext cx="1940036" cy="88664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 AVO attribute calculation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17" y="2655092"/>
            <a:ext cx="1322179" cy="1303858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7088496" y="1244290"/>
            <a:ext cx="1791736" cy="9549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2. Horizon depth per trace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8073982" y="2199193"/>
            <a:ext cx="567676" cy="114272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ight Arrow 33"/>
          <p:cNvSpPr/>
          <p:nvPr/>
        </p:nvSpPr>
        <p:spPr>
          <a:xfrm rot="1838791">
            <a:off x="2379569" y="2076434"/>
            <a:ext cx="695311" cy="425730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rot="8526204">
            <a:off x="6369033" y="1971406"/>
            <a:ext cx="870857" cy="425730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45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570513" y="326571"/>
            <a:ext cx="5366657" cy="4615543"/>
            <a:chOff x="2969125" y="0"/>
            <a:chExt cx="3205748" cy="313508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b="44550"/>
            <a:stretch/>
          </p:blipFill>
          <p:spPr>
            <a:xfrm>
              <a:off x="2969126" y="0"/>
              <a:ext cx="3205747" cy="285205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t="94497"/>
            <a:stretch/>
          </p:blipFill>
          <p:spPr>
            <a:xfrm>
              <a:off x="2969125" y="2852057"/>
              <a:ext cx="3205747" cy="283028"/>
            </a:xfrm>
            <a:prstGeom prst="rect">
              <a:avLst/>
            </a:prstGeom>
          </p:spPr>
        </p:pic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60172" y="2979658"/>
            <a:ext cx="1012370" cy="701983"/>
          </a:xfrm>
        </p:spPr>
        <p:txBody>
          <a:bodyPr/>
          <a:lstStyle/>
          <a:p>
            <a:r>
              <a:rPr lang="en-US" dirty="0" smtClean="0">
                <a:solidFill>
                  <a:srgbClr val="002548"/>
                </a:solidFill>
              </a:rPr>
              <a:t>UMAP:</a:t>
            </a:r>
            <a:endParaRPr lang="en-US" dirty="0">
              <a:solidFill>
                <a:srgbClr val="002548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78971" y="1170359"/>
            <a:ext cx="2601686" cy="701983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/>
              <a:t>Results: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688771" y="1014932"/>
            <a:ext cx="881742" cy="701983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>
                <a:solidFill>
                  <a:srgbClr val="002548"/>
                </a:solidFill>
              </a:rPr>
              <a:t>PCA:</a:t>
            </a:r>
            <a:endParaRPr lang="en-US" dirty="0">
              <a:solidFill>
                <a:srgbClr val="002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819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55450"/>
          <a:stretch/>
        </p:blipFill>
        <p:spPr>
          <a:xfrm>
            <a:off x="3478734" y="751114"/>
            <a:ext cx="5665266" cy="404948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1556657" cy="380667"/>
          </a:xfrm>
        </p:spPr>
        <p:txBody>
          <a:bodyPr/>
          <a:lstStyle/>
          <a:p>
            <a:r>
              <a:rPr lang="en-US" dirty="0" smtClean="0"/>
              <a:t>Results: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520791" y="1496598"/>
            <a:ext cx="935846" cy="701983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>
                <a:solidFill>
                  <a:srgbClr val="002548"/>
                </a:solidFill>
              </a:rPr>
              <a:t>VAE:</a:t>
            </a:r>
            <a:endParaRPr lang="en-US" dirty="0">
              <a:solidFill>
                <a:srgbClr val="002548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351315" y="3295344"/>
            <a:ext cx="1127420" cy="701983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mtClean="0">
                <a:solidFill>
                  <a:srgbClr val="002548"/>
                </a:solidFill>
              </a:rPr>
              <a:t>β-VAE:</a:t>
            </a:r>
            <a:endParaRPr lang="en-US" dirty="0">
              <a:solidFill>
                <a:srgbClr val="0025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171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8257" y="539590"/>
            <a:ext cx="8229600" cy="380667"/>
          </a:xfrm>
        </p:spPr>
        <p:txBody>
          <a:bodyPr/>
          <a:lstStyle/>
          <a:p>
            <a:r>
              <a:rPr lang="en-US" dirty="0" smtClean="0"/>
              <a:t>Overview of software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6" y="1077686"/>
            <a:ext cx="8894525" cy="3241356"/>
          </a:xfrm>
        </p:spPr>
      </p:pic>
    </p:spTree>
    <p:extLst>
      <p:ext uri="{BB962C8B-B14F-4D97-AF65-F5344CB8AC3E}">
        <p14:creationId xmlns:p14="http://schemas.microsoft.com/office/powerpoint/2010/main" val="1829920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35429" y="381000"/>
            <a:ext cx="1730828" cy="6531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28" y="304800"/>
            <a:ext cx="6895843" cy="458289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762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829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and GUI 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Encapsulation of data pipeline</a:t>
            </a:r>
          </a:p>
          <a:p>
            <a:r>
              <a:rPr lang="en-US" dirty="0" smtClean="0"/>
              <a:t>Exposure of important workflow parameters:</a:t>
            </a:r>
          </a:p>
          <a:p>
            <a:pPr lvl="1"/>
            <a:r>
              <a:rPr lang="en-US" dirty="0" smtClean="0"/>
              <a:t>Data processing parameters</a:t>
            </a:r>
          </a:p>
          <a:p>
            <a:pPr lvl="1"/>
            <a:r>
              <a:rPr lang="en-US" dirty="0" smtClean="0"/>
              <a:t>Model learning parameters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988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smtClean="0"/>
              <a:t>ℝ</a:t>
            </a:r>
            <a:r>
              <a:rPr lang="en-US" sz="2400" baseline="30000" dirty="0" smtClean="0"/>
              <a:t>n </a:t>
            </a:r>
            <a:r>
              <a:rPr lang="en-US" sz="2400" dirty="0" smtClean="0"/>
              <a:t>⇒ </a:t>
            </a:r>
            <a:r>
              <a:rPr lang="en-US" sz="2400" b="1" dirty="0" smtClean="0"/>
              <a:t>ℝ</a:t>
            </a:r>
            <a:r>
              <a:rPr lang="en-US" sz="2400" baseline="30000" dirty="0" smtClean="0"/>
              <a:t>2</a:t>
            </a:r>
            <a:r>
              <a:rPr lang="en-US" dirty="0" smtClean="0"/>
              <a:t> for visualisation of dataset</a:t>
            </a:r>
            <a:endParaRPr lang="en-US" baseline="0" dirty="0" smtClean="0"/>
          </a:p>
          <a:p>
            <a:r>
              <a:rPr lang="en-US" dirty="0" smtClean="0"/>
              <a:t>Models show the ability to learn meaningful features (physical attributes) </a:t>
            </a:r>
          </a:p>
          <a:p>
            <a:r>
              <a:rPr lang="en-US" dirty="0" smtClean="0"/>
              <a:t>Quick analysis that shoes promise to be able to cluster data by AVO anomaly</a:t>
            </a:r>
            <a:endParaRPr lang="en-US" dirty="0"/>
          </a:p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059053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Desai, S. (2019). Application of Deep Learning Techniques for Amplitude Variation with Offset Analysis. Imperial College MSci Project. </a:t>
            </a:r>
            <a:endParaRPr lang="en-US" sz="1400" dirty="0" smtClean="0"/>
          </a:p>
          <a:p>
            <a:r>
              <a:rPr lang="en-US" sz="1400" dirty="0" err="1" smtClean="0"/>
              <a:t>Mosser</a:t>
            </a:r>
            <a:r>
              <a:rPr lang="en-US" sz="1400" dirty="0"/>
              <a:t>, L., Monte, A. A., </a:t>
            </a:r>
            <a:r>
              <a:rPr lang="en-US" sz="1400" dirty="0" err="1"/>
              <a:t>Avseth</a:t>
            </a:r>
            <a:r>
              <a:rPr lang="en-US" sz="1400" dirty="0"/>
              <a:t>, P., </a:t>
            </a:r>
            <a:r>
              <a:rPr lang="en-US" sz="1400" dirty="0" err="1"/>
              <a:t>Draege</a:t>
            </a:r>
            <a:r>
              <a:rPr lang="en-US" sz="1400" dirty="0"/>
              <a:t>, A., and Macgregor, L. (2019). Investigating the AVO Signature of a North Sea Oil-Field Using Pseudo-Wells and Unsupervised Deep Learning. In 81st EAGE Conference and Exhibition 2019 - AI/Digitalization for Interpretation - AVO Application. </a:t>
            </a:r>
            <a:endParaRPr lang="en-US" sz="1400" dirty="0" smtClean="0"/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81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0925"/>
            <a:ext cx="8229600" cy="380667"/>
          </a:xfrm>
        </p:spPr>
        <p:txBody>
          <a:bodyPr/>
          <a:lstStyle/>
          <a:p>
            <a:r>
              <a:rPr lang="en-US" dirty="0" smtClean="0"/>
              <a:t>Project Motivations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53107"/>
            <a:ext cx="8229600" cy="3056437"/>
          </a:xfrm>
        </p:spPr>
        <p:txBody>
          <a:bodyPr/>
          <a:lstStyle/>
          <a:p>
            <a:r>
              <a:rPr lang="en-US" dirty="0" smtClean="0"/>
              <a:t>Previous studies have highlighted potential use of unsupervised machine learning as an seismic amplitude vs offset (AVO) analysis tool: </a:t>
            </a:r>
            <a:r>
              <a:rPr lang="en-US" dirty="0" err="1" smtClean="0"/>
              <a:t>Mosser</a:t>
            </a:r>
            <a:r>
              <a:rPr lang="en-US" dirty="0" smtClean="0"/>
              <a:t> et al. (2019), </a:t>
            </a:r>
            <a:r>
              <a:rPr lang="is-IS" dirty="0"/>
              <a:t>Desai (2019). </a:t>
            </a:r>
            <a:endParaRPr lang="is-IS" dirty="0" smtClean="0"/>
          </a:p>
          <a:p>
            <a:r>
              <a:rPr lang="is-IS" dirty="0" smtClean="0"/>
              <a:t>A software package delivering the analysis could:</a:t>
            </a:r>
          </a:p>
          <a:p>
            <a:pPr lvl="1"/>
            <a:r>
              <a:rPr lang="is-IS" dirty="0" smtClean="0"/>
              <a:t>Greatly simplify full workflow</a:t>
            </a:r>
          </a:p>
          <a:p>
            <a:pPr lvl="1"/>
            <a:r>
              <a:rPr lang="is-IS" dirty="0"/>
              <a:t>Enable quick and efficient utilisation of the </a:t>
            </a:r>
            <a:r>
              <a:rPr lang="is-IS" dirty="0" smtClean="0"/>
              <a:t>analysis</a:t>
            </a:r>
          </a:p>
          <a:p>
            <a:pPr lvl="1"/>
            <a:r>
              <a:rPr lang="is-IS" dirty="0" smtClean="0"/>
              <a:t>Promote further interest for investigation and research into the area</a:t>
            </a:r>
          </a:p>
          <a:p>
            <a:endParaRPr lang="is-IS" dirty="0"/>
          </a:p>
          <a:p>
            <a:r>
              <a:rPr lang="en-US" sz="2000" b="1" dirty="0" smtClean="0"/>
              <a:t>Result: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686" y="4006570"/>
            <a:ext cx="6400800" cy="60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6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Unsupervised </a:t>
            </a:r>
            <a:r>
              <a:rPr lang="en-US" sz="2000" dirty="0"/>
              <a:t>l</a:t>
            </a:r>
            <a:r>
              <a:rPr lang="en-US" sz="2000" dirty="0" smtClean="0"/>
              <a:t>earning algorithms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A</a:t>
            </a:r>
            <a:r>
              <a:rPr lang="en-US" sz="2000" baseline="0" dirty="0" smtClean="0"/>
              <a:t>pplication to </a:t>
            </a:r>
            <a:r>
              <a:rPr lang="en-US" sz="2000" dirty="0" smtClean="0"/>
              <a:t>seismic data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Case study </a:t>
            </a:r>
            <a:r>
              <a:rPr lang="en-US" sz="2000" dirty="0"/>
              <a:t>r</a:t>
            </a:r>
            <a:r>
              <a:rPr lang="en-US" sz="2000" dirty="0" smtClean="0"/>
              <a:t>esults</a:t>
            </a:r>
            <a:endParaRPr lang="en-US" sz="2000" baseline="0" dirty="0" smtClean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Overview of the </a:t>
            </a:r>
            <a:r>
              <a:rPr lang="en-US" sz="2000" dirty="0" err="1" smtClean="0"/>
              <a:t>SeismicReduction</a:t>
            </a:r>
            <a:r>
              <a:rPr lang="en-US" sz="2000" dirty="0" smtClean="0"/>
              <a:t> Python package</a:t>
            </a:r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Outlook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020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9937"/>
            <a:ext cx="8229600" cy="2703206"/>
          </a:xfrm>
        </p:spPr>
        <p:txBody>
          <a:bodyPr/>
          <a:lstStyle/>
          <a:p>
            <a:r>
              <a:rPr lang="en-US" baseline="0" dirty="0" smtClean="0"/>
              <a:t>Learns </a:t>
            </a:r>
            <a:r>
              <a:rPr lang="en-US" dirty="0" smtClean="0"/>
              <a:t>patterns intrinsic to data</a:t>
            </a:r>
          </a:p>
          <a:p>
            <a:pPr lvl="1"/>
            <a:r>
              <a:rPr lang="en-US" dirty="0" smtClean="0"/>
              <a:t>No data labels</a:t>
            </a:r>
          </a:p>
          <a:p>
            <a:endParaRPr lang="en-US" dirty="0"/>
          </a:p>
          <a:p>
            <a:r>
              <a:rPr lang="en-US" dirty="0" smtClean="0"/>
              <a:t>Common uses: </a:t>
            </a:r>
          </a:p>
          <a:p>
            <a:pPr lvl="1"/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Feature extraction</a:t>
            </a:r>
          </a:p>
          <a:p>
            <a:pPr lvl="1"/>
            <a:r>
              <a:rPr lang="en-US" dirty="0" smtClean="0"/>
              <a:t>Data Compression</a:t>
            </a:r>
          </a:p>
          <a:p>
            <a:pPr lvl="1"/>
            <a:r>
              <a:rPr lang="en-US" dirty="0" smtClean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1417479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3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7" t="2117" r="2321" b="6454"/>
          <a:stretch/>
        </p:blipFill>
        <p:spPr>
          <a:xfrm>
            <a:off x="4441734" y="544285"/>
            <a:ext cx="4206375" cy="31992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62" y="1884340"/>
            <a:ext cx="2993940" cy="1281106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3333402" y="2524893"/>
            <a:ext cx="1108332" cy="0"/>
          </a:xfrm>
          <a:prstGeom prst="straightConnector1">
            <a:avLst/>
          </a:prstGeom>
          <a:ln w="984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1629" y="3418114"/>
            <a:ext cx="26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Dimension = 784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77543" y="3787446"/>
            <a:ext cx="260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Dimension = 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11601" y="1050455"/>
            <a:ext cx="40991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85CA"/>
                </a:solidFill>
              </a:rPr>
              <a:t>Dimensionality reduction example</a:t>
            </a:r>
            <a:r>
              <a:rPr lang="en-US" sz="2200" dirty="0" smtClean="0">
                <a:solidFill>
                  <a:srgbClr val="0085CA"/>
                </a:solidFill>
              </a:rPr>
              <a:t>: MNIST</a:t>
            </a:r>
            <a:endParaRPr lang="en-US" sz="2200" dirty="0">
              <a:solidFill>
                <a:srgbClr val="0085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55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Linear:</a:t>
            </a:r>
          </a:p>
          <a:p>
            <a:pPr lvl="1"/>
            <a:r>
              <a:rPr lang="en-US" dirty="0" smtClean="0"/>
              <a:t>Principal Component Analysis (PCA)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Non-Linear:</a:t>
            </a:r>
          </a:p>
          <a:p>
            <a:pPr lvl="1"/>
            <a:r>
              <a:rPr lang="en-US" dirty="0" smtClean="0"/>
              <a:t>Uniform Manifold Approximation and Projection (UMAP)</a:t>
            </a:r>
          </a:p>
          <a:p>
            <a:pPr lvl="1"/>
            <a:r>
              <a:rPr lang="en-US" dirty="0" err="1" smtClean="0"/>
              <a:t>Variational</a:t>
            </a:r>
            <a:r>
              <a:rPr lang="en-US" dirty="0" smtClean="0"/>
              <a:t> Auto-Encoder (VAE)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25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Manifold projection</a:t>
            </a:r>
          </a:p>
          <a:p>
            <a:r>
              <a:rPr lang="en-US" dirty="0" smtClean="0"/>
              <a:t>Preserves data distribution in from high to low dimension</a:t>
            </a:r>
          </a:p>
          <a:p>
            <a:r>
              <a:rPr lang="en-US" dirty="0" smtClean="0"/>
              <a:t>Learn a mapping of the data from high to low dimension</a:t>
            </a:r>
          </a:p>
          <a:p>
            <a:r>
              <a:rPr lang="en-US" dirty="0"/>
              <a:t> </a:t>
            </a:r>
            <a:r>
              <a:rPr lang="en-US" dirty="0" smtClean="0"/>
              <a:t>Assumes data </a:t>
            </a:r>
            <a:r>
              <a:rPr lang="en-US" dirty="0"/>
              <a:t>is uniformly distributed on </a:t>
            </a:r>
            <a:r>
              <a:rPr lang="en-US" dirty="0" smtClean="0"/>
              <a:t>locally connected Riemannian </a:t>
            </a:r>
            <a:r>
              <a:rPr lang="en-US" dirty="0"/>
              <a:t>manifold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13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264" y="1390178"/>
            <a:ext cx="5117964" cy="27572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342" y="1689609"/>
            <a:ext cx="344714" cy="27540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443" y="1689609"/>
            <a:ext cx="344714" cy="2754086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01384" y="1759935"/>
            <a:ext cx="3693887" cy="2613435"/>
          </a:xfrm>
        </p:spPr>
        <p:txBody>
          <a:bodyPr/>
          <a:lstStyle/>
          <a:p>
            <a:r>
              <a:rPr lang="en-GB" sz="1600" dirty="0" smtClean="0"/>
              <a:t>Optimisation of the Evidence Lower Bound (ELBO)</a:t>
            </a:r>
          </a:p>
          <a:p>
            <a:pPr lvl="1"/>
            <a:r>
              <a:rPr lang="en-GB" sz="1600" dirty="0" smtClean="0"/>
              <a:t>Reconstruction error</a:t>
            </a:r>
          </a:p>
          <a:p>
            <a:pPr lvl="1"/>
            <a:r>
              <a:rPr lang="en-GB" sz="1600" dirty="0" smtClean="0"/>
              <a:t>Kl-divergence from Gaussian prior</a:t>
            </a:r>
            <a:endParaRPr lang="en-GB" sz="1600" dirty="0"/>
          </a:p>
          <a:p>
            <a:r>
              <a:rPr lang="en-GB" sz="1600" dirty="0" smtClean="0"/>
              <a:t>Latent space is continuous</a:t>
            </a:r>
            <a:endParaRPr lang="en-GB" sz="1600" dirty="0"/>
          </a:p>
          <a:p>
            <a:r>
              <a:rPr lang="en-GB" sz="1600" dirty="0" smtClean="0"/>
              <a:t>β</a:t>
            </a:r>
            <a:r>
              <a:rPr lang="en-US" sz="1600" dirty="0" smtClean="0"/>
              <a:t>-VAE adds additional factor to KL-divergence</a:t>
            </a:r>
          </a:p>
          <a:p>
            <a:pPr lvl="1"/>
            <a:r>
              <a:rPr lang="en-US" sz="1600" dirty="0" smtClean="0"/>
              <a:t>Disentanglement of features 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25867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0873"/>
            <a:ext cx="8229600" cy="380667"/>
          </a:xfrm>
        </p:spPr>
        <p:txBody>
          <a:bodyPr/>
          <a:lstStyle/>
          <a:p>
            <a:r>
              <a:rPr lang="en-US" dirty="0" smtClean="0"/>
              <a:t>Engineering model inputs: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23" y="1631322"/>
            <a:ext cx="3135540" cy="160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620" y="447667"/>
            <a:ext cx="2753180" cy="4139818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2820918"/>
            <a:ext cx="3363686" cy="1474171"/>
          </a:xfrm>
        </p:spPr>
        <p:txBody>
          <a:bodyPr/>
          <a:lstStyle/>
          <a:p>
            <a:r>
              <a:rPr lang="en-US" sz="1600" dirty="0" smtClean="0"/>
              <a:t>Data processing:</a:t>
            </a:r>
          </a:p>
          <a:p>
            <a:pPr lvl="1"/>
            <a:r>
              <a:rPr lang="en-US" sz="1600" dirty="0" smtClean="0"/>
              <a:t>Horizon Flattening</a:t>
            </a:r>
          </a:p>
          <a:p>
            <a:pPr lvl="1"/>
            <a:r>
              <a:rPr lang="en-US" sz="1600" dirty="0" err="1" smtClean="0"/>
              <a:t>Normalisation</a:t>
            </a:r>
            <a:endParaRPr lang="en-US" sz="1600" dirty="0" smtClean="0"/>
          </a:p>
          <a:p>
            <a:pPr lvl="1"/>
            <a:r>
              <a:rPr lang="en-US" sz="1600" dirty="0" smtClean="0"/>
              <a:t>Near/Far trace combination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25739023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11421</TotalTime>
  <Words>451</Words>
  <Application>Microsoft Macintosh PowerPoint</Application>
  <PresentationFormat>On-screen Show (16:9)</PresentationFormat>
  <Paragraphs>86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Arial</vt:lpstr>
      <vt:lpstr>Imperial College London Theme</vt:lpstr>
      <vt:lpstr>Unsupervised Machine Learning: An Application in Seismic Data Analysis</vt:lpstr>
      <vt:lpstr>Project Motivations</vt:lpstr>
      <vt:lpstr>Presentation Outline:</vt:lpstr>
      <vt:lpstr>Unsupervised Machine Learning</vt:lpstr>
      <vt:lpstr>PowerPoint Presentation</vt:lpstr>
      <vt:lpstr>Models used</vt:lpstr>
      <vt:lpstr>UMAP</vt:lpstr>
      <vt:lpstr>VAE</vt:lpstr>
      <vt:lpstr>Engineering model inputs:</vt:lpstr>
      <vt:lpstr>PowerPoint Presentation</vt:lpstr>
      <vt:lpstr>PowerPoint Presentation</vt:lpstr>
      <vt:lpstr>UMAP:</vt:lpstr>
      <vt:lpstr>Results:</vt:lpstr>
      <vt:lpstr>Overview of software</vt:lpstr>
      <vt:lpstr>PowerPoint Presentation</vt:lpstr>
      <vt:lpstr>Software and GUI Benefits</vt:lpstr>
      <vt:lpstr>Summary</vt:lpstr>
      <vt:lpstr>References</vt:lpstr>
    </vt:vector>
  </TitlesOfParts>
  <Company>Imperial College London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Coussens, Hugo</cp:lastModifiedBy>
  <cp:revision>53</cp:revision>
  <dcterms:created xsi:type="dcterms:W3CDTF">2017-02-16T14:49:58Z</dcterms:created>
  <dcterms:modified xsi:type="dcterms:W3CDTF">2019-09-09T08:32:25Z</dcterms:modified>
</cp:coreProperties>
</file>